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2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9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536F-6B09-4A50-BCE2-9B25DCAE3F36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9E4A-FEFA-469C-871B-4C98D957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4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536F-6B09-4A50-BCE2-9B25DCAE3F36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9E4A-FEFA-469C-871B-4C98D957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21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536F-6B09-4A50-BCE2-9B25DCAE3F36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9E4A-FEFA-469C-871B-4C98D957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81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536F-6B09-4A50-BCE2-9B25DCAE3F36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9E4A-FEFA-469C-871B-4C98D957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942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536F-6B09-4A50-BCE2-9B25DCAE3F36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9E4A-FEFA-469C-871B-4C98D957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776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536F-6B09-4A50-BCE2-9B25DCAE3F36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9E4A-FEFA-469C-871B-4C98D957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6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536F-6B09-4A50-BCE2-9B25DCAE3F36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9E4A-FEFA-469C-871B-4C98D957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21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536F-6B09-4A50-BCE2-9B25DCAE3F36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9E4A-FEFA-469C-871B-4C98D957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52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536F-6B09-4A50-BCE2-9B25DCAE3F36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9E4A-FEFA-469C-871B-4C98D957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52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536F-6B09-4A50-BCE2-9B25DCAE3F36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9E4A-FEFA-469C-871B-4C98D957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60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3536F-6B09-4A50-BCE2-9B25DCAE3F36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9E4A-FEFA-469C-871B-4C98D957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93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3536F-6B09-4A50-BCE2-9B25DCAE3F36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9E4A-FEFA-469C-871B-4C98D9575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6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ESI measurement conditions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chemeClr val="tx1"/>
              </a:buClr>
            </a:pPr>
            <a:r>
              <a:rPr lang="en-US" sz="2000" b="1" dirty="0" smtClean="0">
                <a:solidFill>
                  <a:srgbClr val="FF0000"/>
                </a:solidFill>
              </a:rPr>
              <a:t>Thermo Scientific </a:t>
            </a:r>
            <a:r>
              <a:rPr lang="en-US" sz="2000" b="1" dirty="0" err="1" smtClean="0">
                <a:solidFill>
                  <a:srgbClr val="FF0000"/>
                </a:solidFill>
              </a:rPr>
              <a:t>ExactivePlus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2000" dirty="0" smtClean="0"/>
              <a:t>HESI ion source</a:t>
            </a:r>
          </a:p>
          <a:p>
            <a:pPr>
              <a:buClr>
                <a:schemeClr val="tx1"/>
              </a:buClr>
            </a:pPr>
            <a:r>
              <a:rPr lang="en-US" sz="2000" i="1" dirty="0" smtClean="0">
                <a:solidFill>
                  <a:srgbClr val="FF0000"/>
                </a:solidFill>
              </a:rPr>
              <a:t>R</a:t>
            </a:r>
            <a:r>
              <a:rPr lang="en-US" sz="2000" dirty="0" smtClean="0">
                <a:solidFill>
                  <a:srgbClr val="FF0000"/>
                </a:solidFill>
              </a:rPr>
              <a:t> = 70.000</a:t>
            </a:r>
          </a:p>
          <a:p>
            <a:pPr>
              <a:buClr>
                <a:schemeClr val="tx1"/>
              </a:buClr>
            </a:pPr>
            <a:r>
              <a:rPr lang="en-US" sz="2000" dirty="0" smtClean="0"/>
              <a:t>Sheath gas flow rate </a:t>
            </a:r>
            <a:r>
              <a:rPr lang="en-US" sz="2000" dirty="0" smtClean="0"/>
              <a:t>15</a:t>
            </a:r>
            <a:endParaRPr lang="en-US" sz="2000" dirty="0" smtClean="0"/>
          </a:p>
          <a:p>
            <a:pPr>
              <a:buClr>
                <a:schemeClr val="tx1"/>
              </a:buClr>
            </a:pPr>
            <a:r>
              <a:rPr lang="en-US" sz="2000" dirty="0" smtClean="0"/>
              <a:t>Aux gas flow rate </a:t>
            </a:r>
            <a:r>
              <a:rPr lang="en-US" sz="2000" dirty="0" smtClean="0"/>
              <a:t>10</a:t>
            </a:r>
            <a:endParaRPr lang="en-US" sz="2000" dirty="0" smtClean="0"/>
          </a:p>
          <a:p>
            <a:pPr>
              <a:buClr>
                <a:schemeClr val="tx1"/>
              </a:buClr>
            </a:pPr>
            <a:r>
              <a:rPr lang="en-US" sz="2000" dirty="0" smtClean="0"/>
              <a:t>Sweep gas flow rate 0</a:t>
            </a:r>
          </a:p>
          <a:p>
            <a:pPr>
              <a:buClr>
                <a:schemeClr val="tx1"/>
              </a:buClr>
            </a:pPr>
            <a:r>
              <a:rPr lang="en-US" sz="2000" dirty="0" smtClean="0"/>
              <a:t>Spray voltage </a:t>
            </a:r>
            <a:r>
              <a:rPr lang="en-US" sz="2000" dirty="0" smtClean="0"/>
              <a:t>3.30 </a:t>
            </a:r>
            <a:r>
              <a:rPr lang="en-US" sz="2000" dirty="0" smtClean="0"/>
              <a:t>kV</a:t>
            </a:r>
            <a:endParaRPr lang="en-US" sz="2000" dirty="0"/>
          </a:p>
          <a:p>
            <a:pPr>
              <a:buClr>
                <a:schemeClr val="tx1"/>
              </a:buClr>
            </a:pPr>
            <a:r>
              <a:rPr lang="en-US" sz="2000" dirty="0" smtClean="0"/>
              <a:t>Capillary temperature 320 °C</a:t>
            </a:r>
          </a:p>
          <a:p>
            <a:pPr>
              <a:buClr>
                <a:schemeClr val="tx1"/>
              </a:buClr>
            </a:pPr>
            <a:r>
              <a:rPr lang="en-US" sz="2000" dirty="0" smtClean="0"/>
              <a:t>S-lens RF level 50.0</a:t>
            </a:r>
          </a:p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Aux gas heater temp 5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0 °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C</a:t>
            </a:r>
          </a:p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rgbClr val="FF0000"/>
                </a:solidFill>
              </a:rPr>
              <a:t>Solvent flow rate 20 µL/min</a:t>
            </a:r>
          </a:p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rgbClr val="FF0000"/>
                </a:solidFill>
              </a:rPr>
              <a:t>Methanol</a:t>
            </a:r>
          </a:p>
          <a:p>
            <a:pPr>
              <a:buClr>
                <a:schemeClr val="tx1"/>
              </a:buClr>
            </a:pPr>
            <a:r>
              <a:rPr lang="en-US" sz="2000" dirty="0" smtClean="0">
                <a:solidFill>
                  <a:srgbClr val="0000FF"/>
                </a:solidFill>
              </a:rPr>
              <a:t>Average deviation of experimental and calculated masses approx. 1 </a:t>
            </a:r>
            <a:r>
              <a:rPr lang="en-US" sz="2000" dirty="0" err="1" smtClean="0">
                <a:solidFill>
                  <a:srgbClr val="0000FF"/>
                </a:solidFill>
              </a:rPr>
              <a:t>mDa</a:t>
            </a:r>
            <a:endParaRPr lang="en-US" sz="2000" dirty="0" smtClean="0">
              <a:solidFill>
                <a:srgbClr val="0000FF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2000" dirty="0" smtClean="0"/>
              <a:t>Calibration date: 05.01.2022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8082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MB20c44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45907" y="4729051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[M+H]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-0.8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5590" y="2264229"/>
            <a:ext cx="2888305" cy="1828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2126" y="522514"/>
            <a:ext cx="2593066" cy="1828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82761" y="875456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M+Na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-1.0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1024" y="2721429"/>
            <a:ext cx="2166229" cy="13716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10503" y="4964130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smtClean="0">
                <a:solidFill>
                  <a:srgbClr val="FF0000"/>
                </a:solidFill>
              </a:rPr>
              <a:t>M+K]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-1.0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99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MB20c44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3695" y="2307771"/>
            <a:ext cx="2888305" cy="1828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37746" y="1833700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[2M+Na]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-2.1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7223" y="3095396"/>
            <a:ext cx="2166229" cy="13716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00637" y="4805362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[2M+Na]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-2.3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37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MB25v3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5673" y="1933303"/>
            <a:ext cx="433245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0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MB25v3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98395"/>
            <a:ext cx="4332457" cy="2743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08055" y="2300882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[M+H]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-0.4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9121" y="627017"/>
            <a:ext cx="2527267" cy="1600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40022" y="3934765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M+Na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-0.8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9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MB25v3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154" y="1419497"/>
            <a:ext cx="4332457" cy="2743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76238" y="2591345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[2M+Na]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-1.2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36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MB26v1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54005" y="583771"/>
            <a:ext cx="3100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assignments similar to MB25v3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06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MB82v5</a:t>
            </a:r>
            <a:endParaRPr lang="en-US" b="1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7776" y="1909334"/>
            <a:ext cx="577660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58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MB82v5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891" y="879565"/>
            <a:ext cx="3610381" cy="228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33289" y="3277513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[M+H]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-0.2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5788" y="426720"/>
            <a:ext cx="3610381" cy="2286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42146" y="4617453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M+Na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-0.2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1417" y="470978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5966" y="507911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67204" y="517525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50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MB118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2893" y="766354"/>
            <a:ext cx="433245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22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MB118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2488" y="1458173"/>
            <a:ext cx="3610381" cy="228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04145" y="1027907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[M+H]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-0.7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8199" y="1547921"/>
            <a:ext cx="2888305" cy="1828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96756" y="3744173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M+Na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-0.7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3977" y="250343"/>
            <a:ext cx="2166229" cy="1371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92550" y="4707992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[M+K]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-0.6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35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MB9v1</a:t>
            </a:r>
            <a:endParaRPr lang="en-US" b="1" dirty="0"/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2876" y="2423480"/>
            <a:ext cx="433245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27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MB118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6903" y="705394"/>
            <a:ext cx="4332457" cy="2743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23688" y="4432959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[2M+H]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-1.4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3520" y="547689"/>
            <a:ext cx="3610381" cy="2286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57436" y="3736208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[2M+Na]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-1.8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01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MB145v1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9920" y="2351315"/>
            <a:ext cx="433245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02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MB145v1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6537" y="853440"/>
            <a:ext cx="4332457" cy="2743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85837" y="4075907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[M+H]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-0.5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49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MB9v1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428" y="818606"/>
            <a:ext cx="4332457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37792" y="3858194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[M+H]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-0.9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5947" y="1047206"/>
            <a:ext cx="2888305" cy="1828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09020" y="4163480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M+Na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-0.9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8893" y="818606"/>
            <a:ext cx="2166229" cy="13716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03847" y="4288954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smtClean="0">
                <a:solidFill>
                  <a:srgbClr val="FF0000"/>
                </a:solidFill>
              </a:rPr>
              <a:t>M+K]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-0.9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24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MB9v1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668" y="2107474"/>
            <a:ext cx="3610381" cy="2286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93668" y="4528410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[2M+H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-1.4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1828" y="2107474"/>
            <a:ext cx="2888305" cy="18288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921828" y="4353059"/>
            <a:ext cx="1904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[2M+Na]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) = </a:t>
            </a:r>
            <a:r>
              <a:rPr lang="en-US" dirty="0" smtClean="0">
                <a:solidFill>
                  <a:srgbClr val="FF0000"/>
                </a:solidFill>
              </a:rPr>
              <a:t>-1.8 </a:t>
            </a:r>
            <a:r>
              <a:rPr lang="en-US" dirty="0" err="1" smtClean="0">
                <a:solidFill>
                  <a:srgbClr val="FF0000"/>
                </a:solidFill>
              </a:rPr>
              <a:t>mDa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96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MB10v1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12515" y="583771"/>
            <a:ext cx="2983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assignments similar to MB9v1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4016" y="2185851"/>
            <a:ext cx="4332457" cy="274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56183" y="5183675"/>
            <a:ext cx="291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m/z = 339 Da → [M-CH</a:t>
            </a:r>
            <a:r>
              <a:rPr lang="en-US" baseline="-25000" dirty="0" smtClean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] ???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MB10v1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12515" y="583771"/>
            <a:ext cx="2983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assignments similar to MB9v1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3495" y="2924076"/>
            <a:ext cx="31342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i="1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 = 339 Da ???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integer difference 355-339 = 16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but simulation does not match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CH</a:t>
            </a:r>
            <a:r>
              <a:rPr lang="en-US" baseline="-25000" dirty="0" smtClean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, O, NH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…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92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MB15v2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12515" y="583771"/>
            <a:ext cx="2983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assignments similar to MB9v1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069" y="2403566"/>
            <a:ext cx="433245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7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MB19v1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12515" y="583771"/>
            <a:ext cx="2983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assignments similar to MB9v1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731" y="1994263"/>
            <a:ext cx="433245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10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MB20c44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870" y="1825625"/>
            <a:ext cx="6872260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731" y="2203269"/>
            <a:ext cx="433245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17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336</TotalTime>
  <Words>325</Words>
  <Application>Microsoft Office PowerPoint</Application>
  <PresentationFormat>On-screen Show (4:3)</PresentationFormat>
  <Paragraphs>111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Office Theme</vt:lpstr>
      <vt:lpstr>ESI measurement conditions</vt:lpstr>
      <vt:lpstr>MB9v1</vt:lpstr>
      <vt:lpstr>MB9v1</vt:lpstr>
      <vt:lpstr>MB9v1</vt:lpstr>
      <vt:lpstr>MB10v1</vt:lpstr>
      <vt:lpstr>MB10v1</vt:lpstr>
      <vt:lpstr>MB15v2</vt:lpstr>
      <vt:lpstr>MB19v1</vt:lpstr>
      <vt:lpstr>MB20c44</vt:lpstr>
      <vt:lpstr>MB20c44</vt:lpstr>
      <vt:lpstr>MB20c44</vt:lpstr>
      <vt:lpstr>MB25v3</vt:lpstr>
      <vt:lpstr>MB25v3</vt:lpstr>
      <vt:lpstr>MB25v3</vt:lpstr>
      <vt:lpstr>MB26v1</vt:lpstr>
      <vt:lpstr>MB82v5</vt:lpstr>
      <vt:lpstr>MB82v5</vt:lpstr>
      <vt:lpstr>MB118</vt:lpstr>
      <vt:lpstr>MB118</vt:lpstr>
      <vt:lpstr>MB118</vt:lpstr>
      <vt:lpstr>MB145v1</vt:lpstr>
      <vt:lpstr>MB145v1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 measurements</dc:title>
  <dc:creator>Thermo</dc:creator>
  <cp:lastModifiedBy>Thermo</cp:lastModifiedBy>
  <cp:revision>218</cp:revision>
  <dcterms:created xsi:type="dcterms:W3CDTF">2021-05-13T17:28:11Z</dcterms:created>
  <dcterms:modified xsi:type="dcterms:W3CDTF">2022-01-06T19:39:30Z</dcterms:modified>
</cp:coreProperties>
</file>